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4BA40-683C-48D8-B028-3839FFC4820D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B180F-DF79-45BF-9239-6CC4BC73F8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065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180F-DF79-45BF-9239-6CC4BC73F8DD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9538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ıyla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180F-DF79-45BF-9239-6CC4BC73F8DD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7293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180F-DF79-45BF-9239-6CC4BC73F8DD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0835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152127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FF0000"/>
                </a:solidFill>
              </a:rPr>
              <a:t>KAT HİZMETLERİ DEPARTMANINDA PLANLAMA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51520" y="1556792"/>
            <a:ext cx="8640960" cy="4608512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tr-TR" u="sng" dirty="0" smtClean="0">
                <a:solidFill>
                  <a:srgbClr val="FF0000"/>
                </a:solidFill>
              </a:rPr>
              <a:t>Planlama: </a:t>
            </a:r>
            <a:r>
              <a:rPr lang="tr-TR" dirty="0" smtClean="0">
                <a:solidFill>
                  <a:schemeClr val="tx1"/>
                </a:solidFill>
              </a:rPr>
              <a:t>Önceden belirlenmiş hedef ve amaçlara ulaşmak için işletmenin elindeki olanakları ile maddi ve insan kaynaklarının tahsis edilmesi, yapılacak işlerin zaman içinde programlanması ve işleri yapacak kişilere görevlerinin dağıtılması sürecidir.</a:t>
            </a:r>
          </a:p>
          <a:p>
            <a:pPr algn="l"/>
            <a:r>
              <a:rPr lang="tr-TR" u="sng" dirty="0" smtClean="0">
                <a:solidFill>
                  <a:schemeClr val="tx1"/>
                </a:solidFill>
              </a:rPr>
              <a:t>Planlama: </a:t>
            </a:r>
            <a:r>
              <a:rPr lang="tr-TR" dirty="0" smtClean="0">
                <a:solidFill>
                  <a:schemeClr val="tx1"/>
                </a:solidFill>
              </a:rPr>
              <a:t>Bir veya birden daha fazla amaç tespit ederek bunlara ulaşmak için gerekli araç ve yolların tayin ve tespitidir.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Planlama; 5N 1 K sorusuna cevap arayarak gelecekte olunması gereken yerin tayin ve tespitidir.</a:t>
            </a:r>
          </a:p>
          <a:p>
            <a:pPr algn="l"/>
            <a:r>
              <a:rPr lang="tr-TR" u="sng" dirty="0" smtClean="0">
                <a:solidFill>
                  <a:srgbClr val="C00000"/>
                </a:solidFill>
              </a:rPr>
              <a:t>Plan çeşitleri;</a:t>
            </a:r>
          </a:p>
          <a:p>
            <a:pPr algn="l"/>
            <a:r>
              <a:rPr lang="tr-TR" dirty="0" smtClean="0">
                <a:solidFill>
                  <a:srgbClr val="C00000"/>
                </a:solidFill>
              </a:rPr>
              <a:t>A-Sürelerine göre planlar</a:t>
            </a:r>
          </a:p>
          <a:p>
            <a:pPr algn="l"/>
            <a:r>
              <a:rPr lang="tr-TR" dirty="0" smtClean="0">
                <a:solidFill>
                  <a:srgbClr val="C00000"/>
                </a:solidFill>
              </a:rPr>
              <a:t>1-Kısa vadeli planlar, </a:t>
            </a:r>
            <a:r>
              <a:rPr lang="tr-TR" dirty="0" smtClean="0">
                <a:solidFill>
                  <a:schemeClr val="tx1"/>
                </a:solidFill>
              </a:rPr>
              <a:t>1 yıllık süre</a:t>
            </a:r>
          </a:p>
          <a:p>
            <a:pPr algn="l"/>
            <a:r>
              <a:rPr lang="tr-TR" dirty="0" smtClean="0">
                <a:solidFill>
                  <a:srgbClr val="C00000"/>
                </a:solidFill>
              </a:rPr>
              <a:t>2-Orta vadeli planlar, </a:t>
            </a:r>
            <a:r>
              <a:rPr lang="tr-TR" dirty="0" smtClean="0">
                <a:solidFill>
                  <a:schemeClr val="tx1"/>
                </a:solidFill>
              </a:rPr>
              <a:t>5-10 yıl süre</a:t>
            </a:r>
          </a:p>
          <a:p>
            <a:pPr algn="l"/>
            <a:r>
              <a:rPr lang="tr-TR" dirty="0" smtClean="0">
                <a:solidFill>
                  <a:srgbClr val="C00000"/>
                </a:solidFill>
              </a:rPr>
              <a:t>3-Uzun vadeli planlar, </a:t>
            </a:r>
            <a:r>
              <a:rPr lang="tr-TR" dirty="0" smtClean="0">
                <a:solidFill>
                  <a:schemeClr val="tx1"/>
                </a:solidFill>
              </a:rPr>
              <a:t>10 yılda uzun süre</a:t>
            </a:r>
          </a:p>
          <a:p>
            <a:pPr algn="l"/>
            <a:r>
              <a:rPr lang="tr-TR" dirty="0" smtClean="0">
                <a:solidFill>
                  <a:srgbClr val="C00000"/>
                </a:solidFill>
              </a:rPr>
              <a:t>B-Niteliklerine göre planlar</a:t>
            </a:r>
          </a:p>
          <a:p>
            <a:pPr algn="l"/>
            <a:r>
              <a:rPr lang="tr-TR" dirty="0" smtClean="0">
                <a:solidFill>
                  <a:srgbClr val="FF0000"/>
                </a:solidFill>
              </a:rPr>
              <a:t>1-Taktik planlar; </a:t>
            </a:r>
            <a:r>
              <a:rPr lang="tr-TR" dirty="0" smtClean="0">
                <a:solidFill>
                  <a:schemeClr val="tx1"/>
                </a:solidFill>
              </a:rPr>
              <a:t>ayrıntı içeren neyin kim tarafından nasıl ve hangi sürede yapılacağını ortaya koyan planlardır.</a:t>
            </a:r>
          </a:p>
          <a:p>
            <a:pPr algn="l"/>
            <a:r>
              <a:rPr lang="tr-TR" dirty="0" smtClean="0">
                <a:solidFill>
                  <a:srgbClr val="C00000"/>
                </a:solidFill>
              </a:rPr>
              <a:t>2-Stratejik planlar; </a:t>
            </a:r>
            <a:r>
              <a:rPr lang="tr-TR" dirty="0" smtClean="0">
                <a:solidFill>
                  <a:schemeClr val="tx1"/>
                </a:solidFill>
              </a:rPr>
              <a:t>işletmenin bütününe yönelik oluşturulan ve çevresiyle uyumunu sağlamayı amaçlayan planlara denir.</a:t>
            </a:r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4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3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C-Kapsamlarına göre planlar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1-Özel </a:t>
            </a:r>
            <a:r>
              <a:rPr lang="tr-TR" dirty="0">
                <a:solidFill>
                  <a:srgbClr val="C00000"/>
                </a:solidFill>
              </a:rPr>
              <a:t>planlar, </a:t>
            </a:r>
            <a:r>
              <a:rPr lang="tr-TR" dirty="0"/>
              <a:t>örgütün belirli bir bölümüne yönelik </a:t>
            </a:r>
            <a:r>
              <a:rPr lang="tr-TR" dirty="0" smtClean="0"/>
              <a:t>planlardır.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2-Genel planlar, </a:t>
            </a:r>
            <a:r>
              <a:rPr lang="tr-TR" dirty="0"/>
              <a:t>Örgütün tamamına ilişkin </a:t>
            </a:r>
            <a:r>
              <a:rPr lang="tr-TR" dirty="0" smtClean="0"/>
              <a:t>planlardır. 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D-Kullanım sürelerine göre planlar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1-Bir kerelik </a:t>
            </a:r>
            <a:r>
              <a:rPr lang="tr-TR" dirty="0" smtClean="0">
                <a:solidFill>
                  <a:srgbClr val="C00000"/>
                </a:solidFill>
              </a:rPr>
              <a:t> (tek kullanımlık) </a:t>
            </a:r>
            <a:r>
              <a:rPr lang="tr-TR" dirty="0">
                <a:solidFill>
                  <a:srgbClr val="C00000"/>
                </a:solidFill>
              </a:rPr>
              <a:t>planlar, </a:t>
            </a:r>
            <a:r>
              <a:rPr lang="tr-TR" dirty="0"/>
              <a:t>Belirli veya tek bir durum için ihtiyaç duyulan </a:t>
            </a:r>
            <a:r>
              <a:rPr lang="tr-TR" dirty="0" smtClean="0"/>
              <a:t>planlardır. 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2-Sürekli </a:t>
            </a:r>
            <a:r>
              <a:rPr lang="tr-TR" dirty="0">
                <a:solidFill>
                  <a:srgbClr val="C00000"/>
                </a:solidFill>
              </a:rPr>
              <a:t>planlar, </a:t>
            </a:r>
            <a:r>
              <a:rPr lang="tr-TR" dirty="0"/>
              <a:t>Tekrar tekrar kullanılan, örgütte sürekli gerçekleştirilen işlere yol göstermek için kullanılan </a:t>
            </a:r>
            <a:r>
              <a:rPr lang="tr-TR" dirty="0" smtClean="0"/>
              <a:t>planlardır.</a:t>
            </a:r>
          </a:p>
          <a:p>
            <a:pPr marL="0" indent="0">
              <a:buNone/>
            </a:pPr>
            <a:r>
              <a:rPr lang="tr-TR" u="sng" dirty="0" smtClean="0"/>
              <a:t>Planlama kat hizmetleri yöneticilerine şu konularda katkı sağlamalıdır;</a:t>
            </a:r>
          </a:p>
          <a:p>
            <a:pPr marL="0" indent="0">
              <a:buNone/>
            </a:pPr>
            <a:r>
              <a:rPr lang="tr-TR" dirty="0" smtClean="0"/>
              <a:t>*Gelecekte karşılaşılacak olumsuzlukların tahmin edilmesini ve önlemlerin alınmasını sağlar.</a:t>
            </a:r>
          </a:p>
          <a:p>
            <a:pPr marL="0" indent="0">
              <a:buNone/>
            </a:pPr>
            <a:r>
              <a:rPr lang="tr-TR" dirty="0" smtClean="0"/>
              <a:t>*Amaçlara ulaşılıp ulaşılmadığının denetlenmesi imkanını verir</a:t>
            </a:r>
          </a:p>
          <a:p>
            <a:pPr marL="0" indent="0">
              <a:buNone/>
            </a:pPr>
            <a:r>
              <a:rPr lang="tr-TR" dirty="0" smtClean="0"/>
              <a:t>*Yetki ve sorumlulukların dağıtılmasına imkan verir.</a:t>
            </a:r>
          </a:p>
          <a:p>
            <a:pPr marL="0" indent="0">
              <a:buNone/>
            </a:pPr>
            <a:r>
              <a:rPr lang="tr-TR" dirty="0" smtClean="0"/>
              <a:t>*Kaynakların planlanmasını ifade eder.</a:t>
            </a:r>
          </a:p>
          <a:p>
            <a:pPr marL="0" indent="0">
              <a:buNone/>
            </a:pPr>
            <a:r>
              <a:rPr lang="tr-TR" dirty="0" smtClean="0"/>
              <a:t>*Planlanan işin verimliliğini, etkinliğini artırır ve işin düzen içinde yapılmasını sağlar.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5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6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5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u="sng" dirty="0"/>
              <a:t>PLANLAMANIN </a:t>
            </a:r>
            <a:r>
              <a:rPr lang="tr-TR" u="sng" dirty="0" smtClean="0"/>
              <a:t>İLKELERİ VE ÖZELLİKLERİ </a:t>
            </a:r>
          </a:p>
          <a:p>
            <a:pPr marL="0" indent="0">
              <a:buNone/>
            </a:pPr>
            <a:r>
              <a:rPr lang="tr-TR" dirty="0" smtClean="0"/>
              <a:t>*Uygulanabilir çözümü sağlar.</a:t>
            </a:r>
          </a:p>
          <a:p>
            <a:pPr marL="0" indent="0">
              <a:buNone/>
            </a:pPr>
            <a:r>
              <a:rPr lang="tr-TR" dirty="0" smtClean="0"/>
              <a:t>*Sorulan her soruya cevap vermelidir.</a:t>
            </a:r>
          </a:p>
          <a:p>
            <a:pPr marL="0" indent="0">
              <a:buNone/>
            </a:pPr>
            <a:r>
              <a:rPr lang="tr-TR" dirty="0" smtClean="0"/>
              <a:t>*Riski mümkün olduğunca azaltmalıdır.</a:t>
            </a:r>
          </a:p>
          <a:p>
            <a:pPr marL="0" indent="0">
              <a:buNone/>
            </a:pPr>
            <a:r>
              <a:rPr lang="tr-TR" dirty="0" smtClean="0"/>
              <a:t>*Zamana ,mekana ve amaca uygun olmalıdır.</a:t>
            </a:r>
          </a:p>
          <a:p>
            <a:pPr marL="0" indent="0">
              <a:buNone/>
            </a:pPr>
            <a:r>
              <a:rPr lang="tr-TR" dirty="0" smtClean="0"/>
              <a:t>*Planlama</a:t>
            </a:r>
            <a:r>
              <a:rPr lang="tr-TR" dirty="0"/>
              <a:t>, kaynakların verimli bir biçimde kullanılmasını sağlar.</a:t>
            </a:r>
          </a:p>
          <a:p>
            <a:pPr marL="0" indent="0">
              <a:buNone/>
            </a:pPr>
            <a:r>
              <a:rPr lang="tr-TR" dirty="0" smtClean="0"/>
              <a:t>*Planlama</a:t>
            </a:r>
            <a:r>
              <a:rPr lang="tr-TR" dirty="0"/>
              <a:t>, bir seçim sürecidir.</a:t>
            </a:r>
          </a:p>
          <a:p>
            <a:pPr marL="0" indent="0">
              <a:buNone/>
            </a:pPr>
            <a:r>
              <a:rPr lang="tr-TR" dirty="0" smtClean="0"/>
              <a:t>*Planlama</a:t>
            </a:r>
            <a:r>
              <a:rPr lang="tr-TR" dirty="0"/>
              <a:t>, bir karar sürecidir.</a:t>
            </a:r>
          </a:p>
          <a:p>
            <a:pPr marL="0" indent="0">
              <a:buNone/>
            </a:pPr>
            <a:r>
              <a:rPr lang="tr-TR" dirty="0" smtClean="0"/>
              <a:t>*Planlama</a:t>
            </a:r>
            <a:r>
              <a:rPr lang="tr-TR" dirty="0"/>
              <a:t>, geleceğe dönük bir süreçtir.</a:t>
            </a:r>
          </a:p>
          <a:p>
            <a:pPr marL="0" indent="0">
              <a:buNone/>
            </a:pPr>
            <a:r>
              <a:rPr lang="tr-TR" dirty="0" smtClean="0"/>
              <a:t>*Plan</a:t>
            </a:r>
            <a:r>
              <a:rPr lang="tr-TR" dirty="0"/>
              <a:t>, esnek ve dinamiktir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u="sng" dirty="0" smtClean="0"/>
              <a:t>KAT HİZMETLERİNDE HEDEFLENEN STANDARTLAR </a:t>
            </a:r>
          </a:p>
          <a:p>
            <a:pPr marL="0" indent="0">
              <a:buNone/>
            </a:pPr>
            <a:r>
              <a:rPr lang="tr-TR" dirty="0" smtClean="0"/>
              <a:t>1-Fiziksel standartlar</a:t>
            </a:r>
          </a:p>
          <a:p>
            <a:pPr marL="0" indent="0">
              <a:buNone/>
            </a:pPr>
            <a:r>
              <a:rPr lang="tr-TR" dirty="0" smtClean="0"/>
              <a:t>2-Maliyet standartları</a:t>
            </a:r>
          </a:p>
          <a:p>
            <a:pPr marL="0" indent="0">
              <a:buNone/>
            </a:pPr>
            <a:r>
              <a:rPr lang="tr-TR" dirty="0" smtClean="0"/>
              <a:t>3-Maddi olmayan standartlar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5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2400" u="sng" dirty="0" smtClean="0">
                <a:solidFill>
                  <a:srgbClr val="C00000"/>
                </a:solidFill>
              </a:rPr>
              <a:t>KAT HİZMETLERİ YÖNETİCİLERİNİN PLANLAMA ÇALIŞMALARI</a:t>
            </a:r>
          </a:p>
          <a:p>
            <a:pPr marL="0" indent="0">
              <a:buNone/>
            </a:pPr>
            <a:r>
              <a:rPr lang="tr-TR" dirty="0" smtClean="0"/>
              <a:t>1-İş programlarının hazırlanması</a:t>
            </a:r>
          </a:p>
          <a:p>
            <a:pPr marL="0" indent="0">
              <a:buNone/>
            </a:pPr>
            <a:r>
              <a:rPr lang="tr-TR" dirty="0" smtClean="0"/>
              <a:t>2-İşgücü planlaması</a:t>
            </a:r>
          </a:p>
          <a:p>
            <a:pPr marL="0" indent="0">
              <a:buNone/>
            </a:pPr>
            <a:r>
              <a:rPr lang="tr-TR" dirty="0" smtClean="0"/>
              <a:t>3-Envanter (malzeme) planlaması</a:t>
            </a:r>
          </a:p>
          <a:p>
            <a:pPr marL="0" indent="0">
              <a:buNone/>
            </a:pPr>
            <a:r>
              <a:rPr lang="tr-TR" dirty="0" smtClean="0"/>
              <a:t>4-Bütçeler</a:t>
            </a:r>
          </a:p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İŞ PROGRAMLARI </a:t>
            </a:r>
          </a:p>
          <a:p>
            <a:pPr marL="0" indent="0">
              <a:buNone/>
            </a:pPr>
            <a:r>
              <a:rPr lang="tr-TR" dirty="0" smtClean="0"/>
              <a:t>*Çalışma ana planı</a:t>
            </a:r>
          </a:p>
          <a:p>
            <a:pPr marL="0" indent="0" algn="ctr">
              <a:buNone/>
            </a:pPr>
            <a:r>
              <a:rPr lang="tr-TR" dirty="0" smtClean="0"/>
              <a:t>Çalışma ana plan aşamaları;</a:t>
            </a:r>
          </a:p>
          <a:p>
            <a:pPr marL="0" indent="0">
              <a:buNone/>
            </a:pPr>
            <a:r>
              <a:rPr lang="tr-TR" dirty="0" smtClean="0"/>
              <a:t>1-Hangi alanlar temizlenecektir?    </a:t>
            </a:r>
            <a:r>
              <a:rPr lang="tr-TR" dirty="0" smtClean="0">
                <a:solidFill>
                  <a:srgbClr val="C00000"/>
                </a:solidFill>
              </a:rPr>
              <a:t>Alan envanteri</a:t>
            </a:r>
          </a:p>
          <a:p>
            <a:pPr marL="0" indent="0">
              <a:buNone/>
            </a:pPr>
            <a:r>
              <a:rPr lang="tr-TR" dirty="0" smtClean="0"/>
              <a:t>2-Ne kadar sıklıkta temizlik ve malzeme kullanımı gereklidir?   </a:t>
            </a:r>
            <a:r>
              <a:rPr lang="tr-TR" dirty="0" smtClean="0">
                <a:solidFill>
                  <a:srgbClr val="C00000"/>
                </a:solidFill>
              </a:rPr>
              <a:t>Sıklık envanteri</a:t>
            </a:r>
          </a:p>
          <a:p>
            <a:pPr marL="0" indent="0">
              <a:buNone/>
            </a:pPr>
            <a:r>
              <a:rPr lang="tr-TR" dirty="0" smtClean="0"/>
              <a:t>3-Bu alanın kaliteli temizleme koşulları nelerdir?  </a:t>
            </a:r>
            <a:r>
              <a:rPr lang="tr-TR" dirty="0" smtClean="0">
                <a:solidFill>
                  <a:srgbClr val="C00000"/>
                </a:solidFill>
              </a:rPr>
              <a:t>Performans standartları</a:t>
            </a:r>
          </a:p>
          <a:p>
            <a:pPr marL="0" indent="0">
              <a:buNone/>
            </a:pPr>
            <a:r>
              <a:rPr lang="tr-TR" dirty="0" smtClean="0"/>
              <a:t>4-Belirlenen performansta ve sürede bu işi yapmak için ne kadar malzemeye ihtiyaç vardır?   </a:t>
            </a:r>
            <a:r>
              <a:rPr lang="tr-TR" dirty="0" smtClean="0">
                <a:solidFill>
                  <a:srgbClr val="C00000"/>
                </a:solidFill>
              </a:rPr>
              <a:t>Envanter listesi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1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1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9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Hazırlanan programda işler şu alt başlıklara ayrılabilir;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A-Zamana göre temizlik</a:t>
            </a:r>
          </a:p>
          <a:p>
            <a:pPr marL="0" indent="0">
              <a:buNone/>
            </a:pPr>
            <a:r>
              <a:rPr lang="tr-TR" dirty="0" smtClean="0"/>
              <a:t>*İnşaat temizliği</a:t>
            </a:r>
          </a:p>
          <a:p>
            <a:pPr marL="0" indent="0">
              <a:buNone/>
            </a:pPr>
            <a:r>
              <a:rPr lang="tr-TR" dirty="0" smtClean="0"/>
              <a:t>*Günlük (rutin) temizlik</a:t>
            </a:r>
          </a:p>
          <a:p>
            <a:pPr marL="0" indent="0">
              <a:buNone/>
            </a:pPr>
            <a:r>
              <a:rPr lang="tr-TR" dirty="0" smtClean="0"/>
              <a:t>*Haftalık temizlik</a:t>
            </a:r>
          </a:p>
          <a:p>
            <a:pPr marL="0" indent="0">
              <a:buNone/>
            </a:pPr>
            <a:r>
              <a:rPr lang="tr-TR" dirty="0" smtClean="0"/>
              <a:t>*Aylık temizlik</a:t>
            </a:r>
          </a:p>
          <a:p>
            <a:pPr marL="0" indent="0">
              <a:buNone/>
            </a:pPr>
            <a:r>
              <a:rPr lang="tr-TR" dirty="0" smtClean="0"/>
              <a:t>*Sezonluk temizlik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B-Yüzeylere göre temizlik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*Cam temizliği</a:t>
            </a:r>
          </a:p>
          <a:p>
            <a:pPr marL="0" indent="0">
              <a:buNone/>
            </a:pPr>
            <a:r>
              <a:rPr lang="tr-TR" dirty="0" smtClean="0"/>
              <a:t>*Metallerin temizliği</a:t>
            </a:r>
          </a:p>
          <a:p>
            <a:pPr marL="0" indent="0">
              <a:buNone/>
            </a:pPr>
            <a:r>
              <a:rPr lang="tr-TR" dirty="0" smtClean="0"/>
              <a:t>*Plastik yüzeylerin temizliği</a:t>
            </a:r>
          </a:p>
          <a:p>
            <a:pPr marL="0" indent="0">
              <a:buNone/>
            </a:pPr>
            <a:r>
              <a:rPr lang="tr-TR" dirty="0" smtClean="0"/>
              <a:t>*Ahşap yüzeylerin temizliği</a:t>
            </a:r>
          </a:p>
          <a:p>
            <a:pPr marL="0" indent="0">
              <a:buNone/>
            </a:pPr>
            <a:r>
              <a:rPr lang="tr-TR" dirty="0" smtClean="0"/>
              <a:t>*Taş yüzey temizliği</a:t>
            </a:r>
          </a:p>
          <a:p>
            <a:pPr marL="0" indent="0">
              <a:buNone/>
            </a:pPr>
            <a:r>
              <a:rPr lang="tr-TR" dirty="0" smtClean="0"/>
              <a:t>*Kumaş yüzey temizliği</a:t>
            </a:r>
          </a:p>
          <a:p>
            <a:pPr marL="0" indent="0">
              <a:buNone/>
            </a:pPr>
            <a:r>
              <a:rPr lang="tr-TR" dirty="0" smtClean="0"/>
              <a:t>*Fayans yüzey temizliği</a:t>
            </a:r>
          </a:p>
          <a:p>
            <a:pPr marL="0" indent="0">
              <a:buNone/>
            </a:pPr>
            <a:r>
              <a:rPr lang="tr-TR" dirty="0" smtClean="0"/>
              <a:t>*Boyalı yüzey temizliği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C-Kullanılan ekipmana göre temizlik</a:t>
            </a:r>
          </a:p>
          <a:p>
            <a:pPr marL="0" indent="0">
              <a:buNone/>
            </a:pPr>
            <a:r>
              <a:rPr lang="tr-TR" dirty="0" smtClean="0"/>
              <a:t>*Nemli temizlik</a:t>
            </a:r>
          </a:p>
          <a:p>
            <a:pPr marL="0" indent="0">
              <a:buNone/>
            </a:pPr>
            <a:r>
              <a:rPr lang="tr-TR" dirty="0" smtClean="0"/>
              <a:t>*Kuru temizlik</a:t>
            </a:r>
          </a:p>
          <a:p>
            <a:pPr marL="0" indent="0">
              <a:buNone/>
            </a:pPr>
            <a:r>
              <a:rPr lang="tr-TR" dirty="0" smtClean="0"/>
              <a:t>*Islak temizlik</a:t>
            </a:r>
          </a:p>
          <a:p>
            <a:pPr marL="0" indent="0">
              <a:buNone/>
            </a:pPr>
            <a:r>
              <a:rPr lang="tr-TR" dirty="0" smtClean="0"/>
              <a:t>*Vakumla temizlik</a:t>
            </a:r>
          </a:p>
          <a:p>
            <a:pPr marL="0" indent="0">
              <a:buNone/>
            </a:pPr>
            <a:r>
              <a:rPr lang="tr-TR" dirty="0" smtClean="0"/>
              <a:t>*Köpükle temizlik</a:t>
            </a:r>
          </a:p>
          <a:p>
            <a:pPr marL="0" indent="0">
              <a:buNone/>
            </a:pPr>
            <a:r>
              <a:rPr lang="tr-TR" dirty="0" smtClean="0"/>
              <a:t>*Sprey ile temizlik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2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D-Çalışma Yöntemine Göre temizlik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*Geleneksel temizlik; Bu yöntemde iş belirli bir bölgede önceden belirlenen sırada bir kişi tarafından yapılır, bitirilir, daha sonra başka bir alana geçilir.</a:t>
            </a:r>
          </a:p>
          <a:p>
            <a:pPr marL="0" indent="0">
              <a:buNone/>
            </a:pPr>
            <a:r>
              <a:rPr lang="tr-TR" dirty="0" smtClean="0"/>
              <a:t>*Blok yöntemi; Aynı iş aynı kişi tarafından tüm alanlarda yapılır. Örneğin tüm odalardaki yatakların bir kişi banyoların ise başka kişi tarafından yapılmasıdır.</a:t>
            </a:r>
          </a:p>
          <a:p>
            <a:pPr marL="0" indent="0">
              <a:buNone/>
            </a:pPr>
            <a:r>
              <a:rPr lang="tr-TR" dirty="0" smtClean="0"/>
              <a:t>*Ekip yöntemi; Bir alandaki aynı veya farklı işler farklı kişiler tarafından yapılır. İşlerin bir ortamda paylaşılarak yapılmasıdır.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E-Amaca göre temizlik</a:t>
            </a:r>
          </a:p>
          <a:p>
            <a:pPr marL="0" indent="0">
              <a:buNone/>
            </a:pPr>
            <a:r>
              <a:rPr lang="tr-TR" dirty="0" smtClean="0"/>
              <a:t>*Fiziksel temizlik; Kir, toz ve lekelerin çıkarılması için yapılan temizliktir.</a:t>
            </a:r>
          </a:p>
          <a:p>
            <a:pPr marL="0" indent="0">
              <a:buNone/>
            </a:pPr>
            <a:r>
              <a:rPr lang="tr-TR" dirty="0" smtClean="0"/>
              <a:t>*Dezenfekte temizlik; Yüzeydeki patojenlerin (hastalık yapan organizmalar) yok edilmesi için yapılan temizlik.</a:t>
            </a:r>
          </a:p>
          <a:p>
            <a:pPr marL="0" indent="0">
              <a:buNone/>
            </a:pPr>
            <a:r>
              <a:rPr lang="tr-TR" dirty="0" smtClean="0"/>
              <a:t>*Kimyasal temizlik; Yüzeylerin kimyasal maddeler kullanılarak temizlenmesidir.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Osmolojik</a:t>
            </a:r>
            <a:r>
              <a:rPr lang="tr-TR" dirty="0" smtClean="0"/>
              <a:t> temizlik; Ortamdaki kötü kokuların giderilmesi için yapılan temizliktir.</a:t>
            </a:r>
          </a:p>
          <a:p>
            <a:pPr marL="0" indent="0">
              <a:buNone/>
            </a:pPr>
            <a:r>
              <a:rPr lang="tr-TR" dirty="0" smtClean="0"/>
              <a:t>*Entomolojik temizlik; Ortamdaki haşerelerin ve istenmeyen canlıların yok edilmesi amacıyla yapılan temizliktir.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F-Kirin temizleme şekline göre temizlik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*Su+ yıkama maddesi ile temizlenen kirler</a:t>
            </a:r>
          </a:p>
          <a:p>
            <a:pPr marL="0" indent="0">
              <a:buNone/>
            </a:pPr>
            <a:r>
              <a:rPr lang="tr-TR" dirty="0" smtClean="0"/>
              <a:t>*Ağartılabilen kirler</a:t>
            </a:r>
          </a:p>
          <a:p>
            <a:pPr marL="0" indent="0">
              <a:buNone/>
            </a:pPr>
            <a:r>
              <a:rPr lang="tr-TR" dirty="0" smtClean="0"/>
              <a:t>*Asitlerle temizlenen kirler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Solventlerle</a:t>
            </a:r>
            <a:r>
              <a:rPr lang="tr-TR" dirty="0" smtClean="0"/>
              <a:t> temizlenen kirler</a:t>
            </a:r>
          </a:p>
          <a:p>
            <a:pPr marL="0" indent="0">
              <a:buNone/>
            </a:pPr>
            <a:r>
              <a:rPr lang="tr-TR" dirty="0" smtClean="0"/>
              <a:t>*Özel işlem gerektiren kirler</a:t>
            </a:r>
            <a:endParaRPr lang="tr-TR" dirty="0"/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09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6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2400" u="sng" dirty="0" smtClean="0">
                <a:solidFill>
                  <a:srgbClr val="C00000"/>
                </a:solidFill>
              </a:rPr>
              <a:t>ENVANTER PLANLAMASI </a:t>
            </a:r>
            <a:r>
              <a:rPr lang="tr-TR" sz="2400" dirty="0" smtClean="0"/>
              <a:t>(mal ve değerlere ait döküm, çizelge)</a:t>
            </a:r>
          </a:p>
          <a:p>
            <a:pPr marL="0" indent="0">
              <a:buNone/>
            </a:pPr>
            <a:r>
              <a:rPr lang="tr-TR" sz="2400" dirty="0" smtClean="0"/>
              <a:t>Temizlik türü         Sıklık     Kullanılan malzeme</a:t>
            </a: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r>
              <a:rPr lang="tr-TR" sz="2400" u="sng" dirty="0" smtClean="0">
                <a:solidFill>
                  <a:srgbClr val="C00000"/>
                </a:solidFill>
              </a:rPr>
              <a:t>İŞGÜCÜ PLANLAMASI</a:t>
            </a:r>
          </a:p>
          <a:p>
            <a:pPr marL="0" indent="0">
              <a:buNone/>
            </a:pPr>
            <a:r>
              <a:rPr lang="tr-TR" sz="2400" dirty="0" smtClean="0">
                <a:solidFill>
                  <a:srgbClr val="C00000"/>
                </a:solidFill>
              </a:rPr>
              <a:t>Tanım: </a:t>
            </a:r>
            <a:r>
              <a:rPr lang="tr-TR" sz="2400" dirty="0" smtClean="0"/>
              <a:t>Bir işletmenin gelecekteki işgücü arz ve talebinin sistematik olarak tahminidir.</a:t>
            </a:r>
          </a:p>
          <a:p>
            <a:pPr marL="0" indent="0">
              <a:buNone/>
            </a:pPr>
            <a:r>
              <a:rPr lang="tr-TR" sz="2400" dirty="0" smtClean="0"/>
              <a:t>İşletmenin her kesimi için gelecekte nitelik ve nicelik olarak gerekli personel ihtiyacının önceden tahmin edilmesi bu ihtiyacın nereden, ne zaman ve nasıl karşılanacağının önceden bilinmesi sürecidir.</a:t>
            </a:r>
          </a:p>
          <a:p>
            <a:pPr marL="0" indent="0">
              <a:buNone/>
            </a:pPr>
            <a:r>
              <a:rPr lang="tr-TR" sz="2400" dirty="0" smtClean="0"/>
              <a:t>İşgücü planlaması aşamaları;</a:t>
            </a:r>
          </a:p>
          <a:p>
            <a:pPr marL="0" indent="0">
              <a:buNone/>
            </a:pPr>
            <a:r>
              <a:rPr lang="tr-TR" sz="2400" dirty="0" smtClean="0"/>
              <a:t>1-Amaç belirlemek</a:t>
            </a:r>
          </a:p>
          <a:p>
            <a:pPr marL="0" indent="0">
              <a:buNone/>
            </a:pPr>
            <a:r>
              <a:rPr lang="tr-TR" sz="2400" dirty="0" smtClean="0"/>
              <a:t>2-İşgücünün mevcut durumunu değerlendirmek</a:t>
            </a:r>
          </a:p>
          <a:p>
            <a:pPr marL="0" indent="0">
              <a:buNone/>
            </a:pPr>
            <a:r>
              <a:rPr lang="tr-TR" sz="2400" dirty="0" smtClean="0"/>
              <a:t>3-İşgücü programlarını hazırlamak ve değerlendirmek</a:t>
            </a:r>
          </a:p>
          <a:p>
            <a:pPr marL="0" indent="0">
              <a:buNone/>
            </a:pPr>
            <a:r>
              <a:rPr lang="tr-TR" sz="2400" dirty="0" smtClean="0"/>
              <a:t>4-Uygulama ve sonuçlarını değerlendirmek</a:t>
            </a:r>
          </a:p>
          <a:p>
            <a:pPr marL="0" indent="0">
              <a:buNone/>
            </a:pP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İşgücü planlaması yapılırken dikkate alınması gereken hususlar;</a:t>
            </a:r>
          </a:p>
          <a:p>
            <a:pPr marL="0" indent="0">
              <a:buNone/>
            </a:pPr>
            <a:r>
              <a:rPr lang="tr-TR" sz="2400" dirty="0" smtClean="0"/>
              <a:t>1-Mevcut çalışan personel sayısı</a:t>
            </a:r>
          </a:p>
          <a:p>
            <a:pPr marL="0" indent="0">
              <a:buNone/>
            </a:pPr>
            <a:r>
              <a:rPr lang="tr-TR" sz="2400" dirty="0" smtClean="0"/>
              <a:t>2-Gelecek dönemlerde beklenen işten ayrılmalar</a:t>
            </a:r>
          </a:p>
          <a:p>
            <a:pPr marL="0" indent="0">
              <a:buNone/>
            </a:pPr>
            <a:r>
              <a:rPr lang="tr-TR" sz="2400" dirty="0" smtClean="0"/>
              <a:t>3-Belirlenen işletme içi yer değiştirmeler, atamalar ve terfilerin sayısı</a:t>
            </a:r>
          </a:p>
          <a:p>
            <a:pPr marL="0" indent="0">
              <a:buNone/>
            </a:pPr>
            <a:r>
              <a:rPr lang="tr-TR" sz="2400" dirty="0" smtClean="0"/>
              <a:t>4-İşe alınması planlanan eleman sayısı, bunların görev dağılımları</a:t>
            </a:r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6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/>
          <a:lstStyle/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İş Tanımları 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İş tanımı: </a:t>
            </a:r>
            <a:r>
              <a:rPr lang="tr-TR" dirty="0" smtClean="0"/>
              <a:t>Herhangi bir işin kapsamına giren görevlerin , sorumlulukların ve çalışma koşullarının yazılı olarak açıklamasıdır.</a:t>
            </a:r>
          </a:p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İş analizi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Tanım: </a:t>
            </a:r>
            <a:r>
              <a:rPr lang="tr-TR" dirty="0" smtClean="0"/>
              <a:t>Her bir işi niteliği ve işin görüldüğü çevre ve şartları gözlem ve inceleme yoluyla belirleme bunlarla ilgili elde edilen bilgileri uygulama ve kayda geçirme işlemidir.</a:t>
            </a:r>
            <a:endParaRPr lang="tr-TR" dirty="0"/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3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7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/>
          <a:lstStyle/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PERFORMANS VE VERİMLİLİK STANDARTLARI</a:t>
            </a:r>
          </a:p>
          <a:p>
            <a:pPr marL="0" indent="0">
              <a:buNone/>
            </a:pPr>
            <a:r>
              <a:rPr lang="tr-TR" dirty="0" smtClean="0"/>
              <a:t>1-Belirlenen kalitede iki yataklı (</a:t>
            </a:r>
            <a:r>
              <a:rPr lang="tr-TR" dirty="0" err="1" smtClean="0"/>
              <a:t>twin</a:t>
            </a:r>
            <a:r>
              <a:rPr lang="tr-TR" dirty="0" smtClean="0"/>
              <a:t> </a:t>
            </a:r>
            <a:r>
              <a:rPr lang="tr-TR" dirty="0" err="1" smtClean="0"/>
              <a:t>bed</a:t>
            </a:r>
            <a:r>
              <a:rPr lang="tr-TR" dirty="0" smtClean="0"/>
              <a:t>) bir otel odasının ne kadar sürede hazırlanacağının bulunması</a:t>
            </a:r>
          </a:p>
          <a:p>
            <a:pPr marL="0" indent="0">
              <a:buNone/>
            </a:pPr>
            <a:r>
              <a:rPr lang="tr-TR" dirty="0" smtClean="0"/>
              <a:t>2-Toplam çalışma süresini hesaplamak</a:t>
            </a:r>
          </a:p>
          <a:p>
            <a:pPr marL="0" indent="0">
              <a:buNone/>
            </a:pPr>
            <a:r>
              <a:rPr lang="tr-TR" dirty="0" smtClean="0"/>
              <a:t>3-Net çalışma süresini belirlemek</a:t>
            </a:r>
          </a:p>
          <a:p>
            <a:pPr marL="0" indent="0">
              <a:buNone/>
            </a:pPr>
            <a:r>
              <a:rPr lang="tr-TR" dirty="0" smtClean="0"/>
              <a:t>4-Belirlenen oda yapım süresine göre günlük departman verimlilik standardını belirlemek</a:t>
            </a:r>
            <a:endParaRPr lang="tr-TR" dirty="0"/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2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algn="l"/>
            <a:r>
              <a:rPr lang="tr-TR" dirty="0" smtClean="0"/>
              <a:t>Örnek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/>
              <a:t>1-3 personelin çalışma süreleri (</a:t>
            </a:r>
            <a:r>
              <a:rPr lang="tr-TR" dirty="0" err="1" smtClean="0"/>
              <a:t>twin</a:t>
            </a:r>
            <a:r>
              <a:rPr lang="tr-TR" dirty="0" smtClean="0"/>
              <a:t> oda)</a:t>
            </a:r>
          </a:p>
          <a:p>
            <a:pPr marL="514350" indent="-514350">
              <a:buAutoNum type="alphaLcParenR"/>
            </a:pPr>
            <a:r>
              <a:rPr lang="tr-TR" dirty="0" smtClean="0"/>
              <a:t>Birinci eleman 15 </a:t>
            </a:r>
            <a:r>
              <a:rPr lang="tr-TR" dirty="0" err="1" smtClean="0"/>
              <a:t>dk</a:t>
            </a:r>
            <a:endParaRPr lang="tr-TR" dirty="0" smtClean="0"/>
          </a:p>
          <a:p>
            <a:pPr marL="514350" indent="-514350">
              <a:buAutoNum type="alphaLcParenR"/>
            </a:pPr>
            <a:r>
              <a:rPr lang="tr-TR" dirty="0" smtClean="0"/>
              <a:t>İkinci eleman 20 </a:t>
            </a:r>
            <a:r>
              <a:rPr lang="tr-TR" dirty="0" err="1" smtClean="0"/>
              <a:t>dk</a:t>
            </a:r>
            <a:endParaRPr lang="tr-TR" dirty="0" smtClean="0"/>
          </a:p>
          <a:p>
            <a:pPr marL="514350" indent="-514350">
              <a:buAutoNum type="alphaLcParenR"/>
            </a:pPr>
            <a:r>
              <a:rPr lang="tr-TR" dirty="0" smtClean="0"/>
              <a:t>Üçüncü eleman 25 </a:t>
            </a:r>
            <a:r>
              <a:rPr lang="tr-TR" dirty="0" err="1" smtClean="0"/>
              <a:t>dk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Ortalama süre=15+20+25/3=20 dk.</a:t>
            </a:r>
          </a:p>
          <a:p>
            <a:pPr marL="0" indent="0">
              <a:buNone/>
            </a:pPr>
            <a:r>
              <a:rPr lang="tr-TR" dirty="0" smtClean="0"/>
              <a:t>Bu süreye gecikme payı olarak 1.25 </a:t>
            </a:r>
            <a:r>
              <a:rPr lang="tr-TR" dirty="0" err="1" smtClean="0"/>
              <a:t>dk</a:t>
            </a:r>
            <a:r>
              <a:rPr lang="tr-TR" dirty="0" smtClean="0"/>
              <a:t> ilave edildiğinde ikiz yataklı  olarak belirlenmiş odanın yapım süresi=20+1,25=21,25 dakikadır.</a:t>
            </a:r>
          </a:p>
          <a:p>
            <a:pPr marL="0" indent="0">
              <a:buNone/>
            </a:pPr>
            <a:r>
              <a:rPr lang="tr-TR" dirty="0" smtClean="0"/>
              <a:t>2-Toplam çalışma süresi=8*60=480 dakikadır.</a:t>
            </a:r>
          </a:p>
          <a:p>
            <a:pPr marL="0" indent="0">
              <a:buNone/>
            </a:pPr>
            <a:r>
              <a:rPr lang="tr-TR" dirty="0" smtClean="0"/>
              <a:t>3-Net çalışma süresi=Toplam çalışma süresi-Molalar</a:t>
            </a:r>
          </a:p>
          <a:p>
            <a:pPr marL="0" indent="0">
              <a:buNone/>
            </a:pPr>
            <a:r>
              <a:rPr lang="tr-TR" dirty="0" smtClean="0"/>
              <a:t>Molalar (5 </a:t>
            </a:r>
            <a:r>
              <a:rPr lang="tr-TR" dirty="0" err="1" smtClean="0"/>
              <a:t>dk</a:t>
            </a:r>
            <a:r>
              <a:rPr lang="tr-TR" dirty="0" smtClean="0"/>
              <a:t> işe hazırlık+15 </a:t>
            </a:r>
            <a:r>
              <a:rPr lang="tr-TR" dirty="0" err="1" smtClean="0"/>
              <a:t>dk</a:t>
            </a:r>
            <a:r>
              <a:rPr lang="tr-TR" dirty="0" smtClean="0"/>
              <a:t> sabah çay molası+30 </a:t>
            </a:r>
            <a:r>
              <a:rPr lang="tr-TR" dirty="0" err="1" smtClean="0"/>
              <a:t>dk</a:t>
            </a:r>
            <a:r>
              <a:rPr lang="tr-TR" dirty="0" smtClean="0"/>
              <a:t> öğle yemeği+15 </a:t>
            </a:r>
            <a:r>
              <a:rPr lang="tr-TR" dirty="0" err="1" smtClean="0"/>
              <a:t>dk</a:t>
            </a:r>
            <a:r>
              <a:rPr lang="tr-TR" dirty="0" smtClean="0"/>
              <a:t> ikindi çay molası+5dk iş sonu hazırlığı)=70 dk.</a:t>
            </a:r>
          </a:p>
          <a:p>
            <a:pPr marL="0" indent="0">
              <a:buNone/>
            </a:pPr>
            <a:r>
              <a:rPr lang="tr-TR" dirty="0" smtClean="0"/>
              <a:t>Net çalışma süresi=480-70=410 dakika</a:t>
            </a:r>
          </a:p>
          <a:p>
            <a:pPr marL="0" indent="0">
              <a:buNone/>
            </a:pPr>
            <a:r>
              <a:rPr lang="tr-TR" dirty="0" smtClean="0"/>
              <a:t>4-Standarda göre hazırlanacak oda sayısı: 410/21,25=19,2 oda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7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3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BÜTÇE</a:t>
            </a:r>
          </a:p>
          <a:p>
            <a:pPr marL="0" indent="0">
              <a:buNone/>
            </a:pPr>
            <a:r>
              <a:rPr lang="tr-TR" dirty="0" smtClean="0"/>
              <a:t>Bütçe konusu daha sonra detaylı incelenecektir.</a:t>
            </a: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Kaynaklar:</a:t>
            </a:r>
          </a:p>
          <a:p>
            <a:pPr marL="0" indent="0">
              <a:buNone/>
            </a:pPr>
            <a:r>
              <a:rPr lang="tr-TR" dirty="0" smtClean="0"/>
              <a:t>1-Kat Hizmetleri Yönetimi, </a:t>
            </a:r>
            <a:r>
              <a:rPr lang="tr-TR" dirty="0" err="1" smtClean="0"/>
              <a:t>Prof.Dr.Meryem</a:t>
            </a:r>
            <a:r>
              <a:rPr lang="tr-TR" dirty="0" smtClean="0"/>
              <a:t> </a:t>
            </a:r>
            <a:r>
              <a:rPr lang="tr-TR" dirty="0" err="1" smtClean="0"/>
              <a:t>Akoğlan</a:t>
            </a:r>
            <a:r>
              <a:rPr lang="tr-TR" dirty="0" smtClean="0"/>
              <a:t> Kozak</a:t>
            </a:r>
            <a:endParaRPr lang="tr-TR" dirty="0"/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2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977</Words>
  <Application>Microsoft Office PowerPoint</Application>
  <PresentationFormat>Ekran Gösterisi (4:3)</PresentationFormat>
  <Paragraphs>140</Paragraphs>
  <Slides>11</Slides>
  <Notes>3</Notes>
  <HiddenSlides>0</HiddenSlides>
  <MMClips>11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Ofis Teması</vt:lpstr>
      <vt:lpstr>KAT HİZMETLERİ DEPARTMANINDA PLANLAMA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Örnek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 HİZMETLERİ DEPARTMANINDA PLANLAMA</dc:title>
  <dc:creator>ASUS</dc:creator>
  <cp:lastModifiedBy>ASUS</cp:lastModifiedBy>
  <cp:revision>27</cp:revision>
  <dcterms:created xsi:type="dcterms:W3CDTF">2020-10-14T13:56:09Z</dcterms:created>
  <dcterms:modified xsi:type="dcterms:W3CDTF">2020-10-14T19:09:07Z</dcterms:modified>
</cp:coreProperties>
</file>